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58" r:id="rId3"/>
    <p:sldId id="263" r:id="rId4"/>
    <p:sldId id="265" r:id="rId5"/>
    <p:sldId id="266" r:id="rId6"/>
    <p:sldId id="259" r:id="rId7"/>
    <p:sldId id="267" r:id="rId8"/>
    <p:sldId id="284" r:id="rId9"/>
    <p:sldId id="269" r:id="rId10"/>
    <p:sldId id="260" r:id="rId11"/>
    <p:sldId id="272" r:id="rId12"/>
    <p:sldId id="274" r:id="rId13"/>
    <p:sldId id="276" r:id="rId14"/>
    <p:sldId id="261" r:id="rId15"/>
    <p:sldId id="277" r:id="rId16"/>
    <p:sldId id="278" r:id="rId17"/>
    <p:sldId id="281" r:id="rId18"/>
    <p:sldId id="283" r:id="rId19"/>
    <p:sldId id="285" r:id="rId20"/>
    <p:sldId id="286" r:id="rId21"/>
    <p:sldId id="28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04" autoAdjust="0"/>
    <p:restoredTop sz="96093" autoAdjust="0"/>
  </p:normalViewPr>
  <p:slideViewPr>
    <p:cSldViewPr>
      <p:cViewPr>
        <p:scale>
          <a:sx n="100" d="100"/>
          <a:sy n="100" d="100"/>
        </p:scale>
        <p:origin x="-1158" y="-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9C6AE7-3641-4DAF-AD7E-71432BEDFC17}" type="datetimeFigureOut">
              <a:rPr lang="en-US" smtClean="0"/>
              <a:t>9/22/2011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4BAA5-F98D-4603-879C-FA7F83A93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839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392A7466-2DE8-466B-98ED-640C226FB4BC}" type="datetimeFigureOut">
              <a:rPr lang="en-US" smtClean="0"/>
              <a:t>9/22/2011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B0E95-FD5A-4C7D-A6A2-46F0ED764E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A7466-2DE8-466B-98ED-640C226FB4BC}" type="datetimeFigureOut">
              <a:rPr lang="en-US" smtClean="0"/>
              <a:t>9/22/2011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B0E95-FD5A-4C7D-A6A2-46F0ED764E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A7466-2DE8-466B-98ED-640C226FB4BC}" type="datetimeFigureOut">
              <a:rPr lang="en-US" smtClean="0"/>
              <a:t>9/22/2011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B0E95-FD5A-4C7D-A6A2-46F0ED764E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A7466-2DE8-466B-98ED-640C226FB4BC}" type="datetimeFigureOut">
              <a:rPr lang="en-US" smtClean="0"/>
              <a:t>9/22/2011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B0E95-FD5A-4C7D-A6A2-46F0ED764E6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A7466-2DE8-466B-98ED-640C226FB4BC}" type="datetimeFigureOut">
              <a:rPr lang="en-US" smtClean="0"/>
              <a:t>9/22/2011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B0E95-FD5A-4C7D-A6A2-46F0ED764E6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A7466-2DE8-466B-98ED-640C226FB4BC}" type="datetimeFigureOut">
              <a:rPr lang="en-US" smtClean="0"/>
              <a:t>9/22/2011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B0E95-FD5A-4C7D-A6A2-46F0ED764E6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A7466-2DE8-466B-98ED-640C226FB4BC}" type="datetimeFigureOut">
              <a:rPr lang="en-US" smtClean="0"/>
              <a:t>9/22/2011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B0E95-FD5A-4C7D-A6A2-46F0ED764E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A7466-2DE8-466B-98ED-640C226FB4BC}" type="datetimeFigureOut">
              <a:rPr lang="en-US" smtClean="0"/>
              <a:t>9/22/2011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B0E95-FD5A-4C7D-A6A2-46F0ED764E6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A7466-2DE8-466B-98ED-640C226FB4BC}" type="datetimeFigureOut">
              <a:rPr lang="en-US" smtClean="0"/>
              <a:t>9/22/2011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B0E95-FD5A-4C7D-A6A2-46F0ED764E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A7466-2DE8-466B-98ED-640C226FB4BC}" type="datetimeFigureOut">
              <a:rPr lang="en-US" smtClean="0"/>
              <a:t>9/22/2011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B0E95-FD5A-4C7D-A6A2-46F0ED764E6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A7466-2DE8-466B-98ED-640C226FB4BC}" type="datetimeFigureOut">
              <a:rPr lang="en-US" smtClean="0"/>
              <a:t>9/22/2011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B0E95-FD5A-4C7D-A6A2-46F0ED764E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92A7466-2DE8-466B-98ED-640C226FB4BC}" type="datetimeFigureOut">
              <a:rPr lang="en-US" smtClean="0"/>
              <a:t>9/22/2011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5CB0E95-FD5A-4C7D-A6A2-46F0ED764E6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4.xml"/><Relationship Id="rId4" Type="http://schemas.openxmlformats.org/officeDocument/2006/relationships/slide" Target="slide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3.xml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l3NT-msKv20&amp;feature=fvst" TargetMode="External"/><Relationship Id="rId3" Type="http://schemas.openxmlformats.org/officeDocument/2006/relationships/image" Target="../media/image4.wmf"/><Relationship Id="rId7" Type="http://schemas.openxmlformats.org/officeDocument/2006/relationships/hyperlink" Target="http://maps.google.com/maps?q=Prague&amp;oe=utf-8&amp;rls=org.mozilla:en-US:official&amp;client=firefox-a&amp;um=1&amp;ie=UTF-8&amp;hq=&amp;hnear=0x470b939c0970798b:0x400af0f66164090,Prague,+Czech+Republic&amp;gl=us&amp;ei=LNN7TuLvE8XFsQL5m93XAw&amp;sa=X&amp;oi=geocode_result&amp;ct=image&amp;resnum=2&amp;ved=0CD8Q8gEwAQ" TargetMode="External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slide" Target="slide10.xml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1ea90L91eZk" TargetMode="External"/><Relationship Id="rId3" Type="http://schemas.openxmlformats.org/officeDocument/2006/relationships/image" Target="../media/image4.wmf"/><Relationship Id="rId7" Type="http://schemas.openxmlformats.org/officeDocument/2006/relationships/hyperlink" Target="http://maps.google.com/maps?q=Russia&amp;oe=utf-8&amp;rls=org.mozilla:en-US:official&amp;client=firefox-a&amp;um=1&amp;ie=UTF-8&amp;hq=&amp;hnear=0x453c569a896724fb:0x1409fdf86611f613,Russia&amp;gl=us&amp;ei=INV7TpE984OwAtSl1MwD&amp;sa=X&amp;oi=geocode_result&amp;ct=title&amp;resnum=10&amp;ved=0CIABEPIBMAk" TargetMode="External"/><Relationship Id="rId12" Type="http://schemas.openxmlformats.org/officeDocument/2006/relationships/image" Target="../media/image1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11" Type="http://schemas.openxmlformats.org/officeDocument/2006/relationships/hyperlink" Target="http://en.wikipedia.org/wiki/File:Pyotr_Ilyich_Tchaikovsky_-_1812_overture.ogg" TargetMode="External"/><Relationship Id="rId5" Type="http://schemas.openxmlformats.org/officeDocument/2006/relationships/image" Target="../media/image6.png"/><Relationship Id="rId10" Type="http://schemas.openxmlformats.org/officeDocument/2006/relationships/hyperlink" Target="http://www.youtube.com/watch?v=EQBFhaRFPIk&amp;feature=related" TargetMode="External"/><Relationship Id="rId4" Type="http://schemas.openxmlformats.org/officeDocument/2006/relationships/slide" Target="slide10.xml"/><Relationship Id="rId9" Type="http://schemas.openxmlformats.org/officeDocument/2006/relationships/hyperlink" Target="http://www.youtube.com/watch?v=gfqQvX8C0Go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image" Target="../media/image4.wmf"/><Relationship Id="rId7" Type="http://schemas.openxmlformats.org/officeDocument/2006/relationships/image" Target="../media/image1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slide" Target="slide10.xml"/><Relationship Id="rId9" Type="http://schemas.openxmlformats.org/officeDocument/2006/relationships/hyperlink" Target="http://www.youtube.com/watch?v=3nhcTllJgIY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7.xml"/><Relationship Id="rId5" Type="http://schemas.openxmlformats.org/officeDocument/2006/relationships/slide" Target="slide16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4.wmf"/><Relationship Id="rId7" Type="http://schemas.openxmlformats.org/officeDocument/2006/relationships/image" Target="../media/image1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11" Type="http://schemas.openxmlformats.org/officeDocument/2006/relationships/hyperlink" Target="http://www.youtube.com/watch?v=GKhKBgH6ABQ&amp;feature=related" TargetMode="External"/><Relationship Id="rId5" Type="http://schemas.openxmlformats.org/officeDocument/2006/relationships/image" Target="../media/image6.png"/><Relationship Id="rId10" Type="http://schemas.openxmlformats.org/officeDocument/2006/relationships/hyperlink" Target="http://www.youtube.com/watch?v=UZcQvkCNcE0" TargetMode="External"/><Relationship Id="rId4" Type="http://schemas.openxmlformats.org/officeDocument/2006/relationships/slide" Target="slide14.xml"/><Relationship Id="rId9" Type="http://schemas.openxmlformats.org/officeDocument/2006/relationships/hyperlink" Target="http://www.youtube.com/watch?v=w4v9Da5DpYo&amp;feature=fvwrel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wmf"/><Relationship Id="rId7" Type="http://schemas.openxmlformats.org/officeDocument/2006/relationships/hyperlink" Target="http://maps.google.com/maps?q=France&amp;oe=utf-8&amp;rls=org.mozilla:en-US:official&amp;client=firefox-a&amp;um=1&amp;ie=UTF-8&amp;hq=&amp;hnear=0xd54a02933785731:0x6bfd3f96c747d9f7,France&amp;gl=us&amp;ei=Qdp7TujXHszksQKfuaHjAw&amp;sa=X&amp;oi=geocode_result&amp;ct=title&amp;resnum=7&amp;ved=0CGcQ8gEwBg" TargetMode="External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10" Type="http://schemas.openxmlformats.org/officeDocument/2006/relationships/hyperlink" Target="http://www.youtube.com/watch?v=y1YHnYX8xfM" TargetMode="External"/><Relationship Id="rId4" Type="http://schemas.openxmlformats.org/officeDocument/2006/relationships/slide" Target="slide14.xml"/><Relationship Id="rId9" Type="http://schemas.openxmlformats.org/officeDocument/2006/relationships/hyperlink" Target="http://www.youtube.com/watch?v=LlvUepMa31o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BdZse_azgzE&amp;feature=fvst" TargetMode="External"/><Relationship Id="rId3" Type="http://schemas.openxmlformats.org/officeDocument/2006/relationships/image" Target="../media/image4.wmf"/><Relationship Id="rId7" Type="http://schemas.openxmlformats.org/officeDocument/2006/relationships/hyperlink" Target="http://www.youtube.com/watch?v=5tGA6bpscj8" TargetMode="External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slide" Target="slide14.xml"/><Relationship Id="rId9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slide" Target="slide1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" Target="slide1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4.wmf"/><Relationship Id="rId7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8.xml"/><Relationship Id="rId5" Type="http://schemas.openxmlformats.org/officeDocument/2006/relationships/hyperlink" Target="http://en.wikipedia.org/wiki/File:01_-_Vivaldi_Spring_mvt_1_Allegro_-_John_Harrison_violin.ogg" TargetMode="External"/><Relationship Id="rId10" Type="http://schemas.microsoft.com/office/2007/relationships/hdphoto" Target="../media/hdphoto1.wdp"/><Relationship Id="rId4" Type="http://schemas.openxmlformats.org/officeDocument/2006/relationships/hyperlink" Target="http://maps.google.com/maps?q=Venice,+Italy&amp;oe=utf-8&amp;rls=org.mozilla:en-US:official&amp;client=firefox-a&amp;um=1&amp;ie=UTF-8&amp;hq=&amp;hnear=0x477eaf0a53526f1f:0x407098715915fb0,Venice,+Italy&amp;gl=us&amp;ei=dQZ6Tv2yGOOpsQK2g628Aw&amp;sa=X&amp;oi=geocode_result&amp;ct=image&amp;resnum=1&amp;ved=0CEIQ8gEwAA" TargetMode="Externa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wmf"/><Relationship Id="rId7" Type="http://schemas.openxmlformats.org/officeDocument/2006/relationships/image" Target="../media/image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5" Type="http://schemas.openxmlformats.org/officeDocument/2006/relationships/image" Target="../media/image7.png"/><Relationship Id="rId4" Type="http://schemas.openxmlformats.org/officeDocument/2006/relationships/hyperlink" Target="http://maps.google.com/maps?q=Germany&amp;oe=utf-8&amp;rls=org.mozilla:en-US:official&amp;client=firefox-a&amp;um=1&amp;ie=UTF-8&amp;hq=&amp;hnear=0x479a721ec2b1be6b:0x75e85d6b8e91e55b,Germany&amp;gl=us&amp;ei=JAp6TvPvM7OBsgKRnNmoAw&amp;sa=X&amp;oi=geocode_result&amp;ct=title&amp;resnum=7&amp;ved=0CGYQ8gEwBg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File:Handel_-_messiah_-_44_hallelujah.ogg" TargetMode="External"/><Relationship Id="rId3" Type="http://schemas.openxmlformats.org/officeDocument/2006/relationships/image" Target="../media/image4.wmf"/><Relationship Id="rId7" Type="http://schemas.openxmlformats.org/officeDocument/2006/relationships/image" Target="../media/image8.pn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9.png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File:Twinkle_Twinkle_Little_Star.ogg" TargetMode="External"/><Relationship Id="rId3" Type="http://schemas.openxmlformats.org/officeDocument/2006/relationships/image" Target="../media/image4.wmf"/><Relationship Id="rId7" Type="http://schemas.openxmlformats.org/officeDocument/2006/relationships/hyperlink" Target="http://maps.google.com/maps?q=Austria&amp;oe=utf-8&amp;rls=org.mozilla:en-US:official&amp;client=firefox-a&amp;um=1&amp;ie=UTF-8&amp;hq=&amp;hnear=0x476d079b259d2a7f:0x1012d47bdde4c1af,Austria&amp;gl=us&amp;ei=OMZ7TsycOI7MsQL9vczYAw&amp;sa=X&amp;oi=geocode_result&amp;ct=title&amp;resnum=7&amp;ved=0CGIQ8gEwBg" TargetMode="External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slide" Target="slide6.xml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DrLr7QRTZ5E&amp;feature=related" TargetMode="External"/><Relationship Id="rId3" Type="http://schemas.openxmlformats.org/officeDocument/2006/relationships/image" Target="../media/image4.wmf"/><Relationship Id="rId7" Type="http://schemas.openxmlformats.org/officeDocument/2006/relationships/slide" Target="slide19.xml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slide" Target="slide6.xml"/><Relationship Id="rId9" Type="http://schemas.openxmlformats.org/officeDocument/2006/relationships/hyperlink" Target="http://www.youtube.com/watch?v=YAOTCtW9v0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5561" y="1524000"/>
            <a:ext cx="755356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Composers of the Western World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73927" y="3453893"/>
            <a:ext cx="44951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Choose an Era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4343400"/>
            <a:ext cx="1283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ernard MT Condensed" pitchFamily="18" charset="0"/>
                <a:hlinkClick r:id="rId2" action="ppaction://hlinksldjump"/>
              </a:rPr>
              <a:t>Baroque</a:t>
            </a:r>
          </a:p>
          <a:p>
            <a:pPr algn="ctr"/>
            <a:r>
              <a:rPr lang="en-US" dirty="0" smtClean="0">
                <a:latin typeface="Bernard MT Condensed" pitchFamily="18" charset="0"/>
                <a:hlinkClick r:id="rId2" action="ppaction://hlinksldjump"/>
              </a:rPr>
              <a:t>1600-1760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0" y="4343399"/>
            <a:ext cx="1257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ernard MT Condensed" pitchFamily="18" charset="0"/>
                <a:hlinkClick r:id="rId3" action="ppaction://hlinksldjump"/>
              </a:rPr>
              <a:t>Classical</a:t>
            </a:r>
          </a:p>
          <a:p>
            <a:pPr algn="ctr"/>
            <a:r>
              <a:rPr lang="en-US" dirty="0" smtClean="0">
                <a:latin typeface="Bernard MT Condensed" pitchFamily="18" charset="0"/>
                <a:hlinkClick r:id="rId3" action="ppaction://hlinksldjump"/>
              </a:rPr>
              <a:t>1750-1830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42343" y="43434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ernard MT Condensed" pitchFamily="18" charset="0"/>
                <a:hlinkClick r:id="rId4" action="ppaction://hlinksldjump"/>
              </a:rPr>
              <a:t>Romantic </a:t>
            </a:r>
          </a:p>
          <a:p>
            <a:pPr algn="ctr"/>
            <a:r>
              <a:rPr lang="en-US" dirty="0" smtClean="0">
                <a:latin typeface="Bernard MT Condensed" pitchFamily="18" charset="0"/>
                <a:hlinkClick r:id="rId4" action="ppaction://hlinksldjump"/>
              </a:rPr>
              <a:t>1815-1910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21367" y="4343398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ernard MT Condensed" pitchFamily="18" charset="0"/>
                <a:hlinkClick r:id="rId5" action="ppaction://hlinksldjump"/>
              </a:rPr>
              <a:t>20</a:t>
            </a:r>
            <a:r>
              <a:rPr lang="en-US" baseline="30000" dirty="0" smtClean="0">
                <a:latin typeface="Bernard MT Condensed" pitchFamily="18" charset="0"/>
                <a:hlinkClick r:id="rId5" action="ppaction://hlinksldjump"/>
              </a:rPr>
              <a:t>th</a:t>
            </a:r>
            <a:r>
              <a:rPr lang="en-US" dirty="0" smtClean="0">
                <a:latin typeface="Bernard MT Condensed" pitchFamily="18" charset="0"/>
                <a:hlinkClick r:id="rId5" action="ppaction://hlinksldjump"/>
              </a:rPr>
              <a:t> Century</a:t>
            </a:r>
          </a:p>
          <a:p>
            <a:pPr algn="ctr"/>
            <a:r>
              <a:rPr lang="en-US" dirty="0" smtClean="0">
                <a:latin typeface="Bernard MT Condensed" pitchFamily="18" charset="0"/>
                <a:hlinkClick r:id="rId5" action="ppaction://hlinksldjump"/>
              </a:rPr>
              <a:t>1900-2000</a:t>
            </a:r>
            <a:endParaRPr lang="en-US" dirty="0">
              <a:latin typeface="Bernard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58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gerian" pitchFamily="82" charset="0"/>
              </a:rPr>
              <a:t>Romantic Composers</a:t>
            </a:r>
            <a:endParaRPr lang="en-US" dirty="0">
              <a:latin typeface="Algerian" pitchFamily="82" charset="0"/>
            </a:endParaRPr>
          </a:p>
        </p:txBody>
      </p:sp>
      <p:pic>
        <p:nvPicPr>
          <p:cNvPr id="3" name="Picture 4" descr="C:\Users\Cynthia\AppData\Local\Microsoft\Windows\Temporary Internet Files\Content.IE5\H52808YH\MC900383108[1].wm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470" y="4648200"/>
            <a:ext cx="602960" cy="114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0" y="2514600"/>
            <a:ext cx="212455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hlinkClick r:id="rId4" action="ppaction://hlinksldjump"/>
              </a:rPr>
              <a:t>Antonin Dvorak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hlinkClick r:id="rId5" action="ppaction://hlinksldjump"/>
              </a:rPr>
              <a:t>Pyotr</a:t>
            </a:r>
            <a:r>
              <a:rPr lang="en-US" dirty="0" smtClean="0">
                <a:hlinkClick r:id="rId5" action="ppaction://hlinksldjump"/>
              </a:rPr>
              <a:t> Tchaikovsky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hlinkClick r:id="rId6" action="ppaction://hlinksldjump"/>
              </a:rPr>
              <a:t>Richard Wagner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96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Antonin </a:t>
            </a:r>
            <a:r>
              <a:rPr lang="en-US" dirty="0" smtClean="0"/>
              <a:t>Dvorak</a:t>
            </a:r>
            <a:endParaRPr lang="en-US" dirty="0"/>
          </a:p>
        </p:txBody>
      </p:sp>
      <p:pic>
        <p:nvPicPr>
          <p:cNvPr id="3" name="Picture 4" descr="C:\Users\Cynthia\AppData\Local\Microsoft\Windows\Temporary Internet Files\Content.IE5\H52808YH\MC900383108[1].wm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470" y="4648200"/>
            <a:ext cx="602960" cy="114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Cynthia\AppData\Local\Microsoft\Windows\Temporary Internet Files\Content.IE5\14TXQRUA\MC90043254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953000"/>
            <a:ext cx="768245" cy="6816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00200" y="25146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1841-1904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From </a:t>
            </a:r>
            <a:r>
              <a:rPr lang="en-US" dirty="0" smtClean="0">
                <a:hlinkClick r:id="rId7"/>
              </a:rPr>
              <a:t>Prague, now part of the Czech Republic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724400" y="25146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Composed 9 symphonies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Best known for his 2 </a:t>
            </a:r>
            <a:r>
              <a:rPr lang="en-US" dirty="0" smtClean="0">
                <a:hlinkClick r:id="rId8"/>
              </a:rPr>
              <a:t>Slavonic Dances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505200"/>
            <a:ext cx="1489097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659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Pyotr Tchaikovsky</a:t>
            </a:r>
            <a:endParaRPr lang="en-US" dirty="0"/>
          </a:p>
        </p:txBody>
      </p:sp>
      <p:pic>
        <p:nvPicPr>
          <p:cNvPr id="3" name="Picture 4" descr="C:\Users\Cynthia\AppData\Local\Microsoft\Windows\Temporary Internet Files\Content.IE5\H52808YH\MC900383108[1].wm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470" y="4648200"/>
            <a:ext cx="602960" cy="114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Cynthia\AppData\Local\Microsoft\Windows\Temporary Internet Files\Content.IE5\14TXQRUA\MC90043254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953000"/>
            <a:ext cx="768245" cy="6816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95400" y="2438400"/>
            <a:ext cx="14173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1840-1893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hlinkClick r:id="rId7"/>
              </a:rPr>
              <a:t>Russia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52999" y="2438400"/>
            <a:ext cx="32766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Famous for writing the following ballets: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i="1" dirty="0" smtClean="0">
                <a:hlinkClick r:id="rId8"/>
              </a:rPr>
              <a:t>Swan Lake</a:t>
            </a:r>
            <a:endParaRPr lang="en-US" i="1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i="1" dirty="0" smtClean="0">
                <a:hlinkClick r:id="rId9"/>
              </a:rPr>
              <a:t>The Sleeping Beauty</a:t>
            </a:r>
            <a:endParaRPr lang="en-US" i="1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i="1" dirty="0" smtClean="0">
                <a:hlinkClick r:id="rId10"/>
              </a:rPr>
              <a:t>The Nutcracker</a:t>
            </a:r>
            <a:endParaRPr lang="en-US" i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And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i="1" dirty="0" smtClean="0">
                <a:hlinkClick r:id="rId11"/>
              </a:rPr>
              <a:t>1812 Overture </a:t>
            </a:r>
            <a:endParaRPr lang="en-US" i="1" dirty="0" smtClean="0"/>
          </a:p>
          <a:p>
            <a:pPr marL="742950" lvl="1" indent="-285750">
              <a:buFont typeface="Arial" pitchFamily="34" charset="0"/>
              <a:buChar char="•"/>
            </a:pPr>
            <a:endParaRPr lang="en-US" i="1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124200"/>
            <a:ext cx="1549775" cy="2316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706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Richard </a:t>
            </a:r>
            <a:r>
              <a:rPr lang="en-US" dirty="0" smtClean="0"/>
              <a:t>Wagner</a:t>
            </a:r>
            <a:endParaRPr lang="en-US" dirty="0"/>
          </a:p>
        </p:txBody>
      </p:sp>
      <p:pic>
        <p:nvPicPr>
          <p:cNvPr id="3" name="Picture 4" descr="C:\Users\Cynthia\AppData\Local\Microsoft\Windows\Temporary Internet Files\Content.IE5\H52808YH\MC900383108[1].wm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470" y="4648200"/>
            <a:ext cx="602960" cy="114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Cynthia\AppData\Local\Microsoft\Windows\Temporary Internet Files\Content.IE5\14TXQRUA\MC90043254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953000"/>
            <a:ext cx="768245" cy="6816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24000" y="2362200"/>
            <a:ext cx="2270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1813-1883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German Composer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675" y="3124200"/>
            <a:ext cx="1739400" cy="2420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00600" y="2362200"/>
            <a:ext cx="2590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Conductor, composer, theater director, and wrote many essays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Most famous composition is an </a:t>
            </a:r>
            <a:r>
              <a:rPr lang="en-US" dirty="0" smtClean="0">
                <a:hlinkClick r:id="rId8" action="ppaction://hlinksldjump"/>
              </a:rPr>
              <a:t>opera </a:t>
            </a:r>
            <a:r>
              <a:rPr lang="en-US" dirty="0" smtClean="0"/>
              <a:t>titled </a:t>
            </a:r>
            <a:r>
              <a:rPr lang="en-US" i="1" dirty="0" smtClean="0">
                <a:hlinkClick r:id="rId9"/>
              </a:rPr>
              <a:t>Die Meistersinger von </a:t>
            </a:r>
            <a:r>
              <a:rPr lang="en-US" i="1" dirty="0" err="1" smtClean="0">
                <a:hlinkClick r:id="rId9"/>
              </a:rPr>
              <a:t>Nümberg</a:t>
            </a:r>
            <a:r>
              <a:rPr lang="en-US" i="1" dirty="0" smtClean="0">
                <a:hlinkClick r:id="rId9"/>
              </a:rPr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04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lgerian" pitchFamily="82" charset="0"/>
              </a:rPr>
              <a:t>20</a:t>
            </a:r>
            <a:r>
              <a:rPr lang="en-US" baseline="30000" dirty="0" smtClean="0">
                <a:latin typeface="Algerian" pitchFamily="82" charset="0"/>
              </a:rPr>
              <a:t>th</a:t>
            </a:r>
            <a:r>
              <a:rPr lang="en-US" dirty="0" smtClean="0">
                <a:latin typeface="Algerian" pitchFamily="82" charset="0"/>
              </a:rPr>
              <a:t> Century Composers</a:t>
            </a:r>
            <a:endParaRPr lang="en-US" dirty="0">
              <a:latin typeface="Algerian" pitchFamily="82" charset="0"/>
            </a:endParaRPr>
          </a:p>
        </p:txBody>
      </p:sp>
      <p:pic>
        <p:nvPicPr>
          <p:cNvPr id="3" name="Picture 4" descr="C:\Users\Cynthia\AppData\Local\Microsoft\Windows\Temporary Internet Files\Content.IE5\H52808YH\MC900383108[1].wm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470" y="4648200"/>
            <a:ext cx="602960" cy="114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0" y="2590800"/>
            <a:ext cx="20530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hlinkClick r:id="rId4" action="ppaction://hlinksldjump"/>
              </a:rPr>
              <a:t>John Philip Sousa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hlinkClick r:id="rId5" action="ppaction://hlinksldjump"/>
              </a:rPr>
              <a:t>Claude Debussy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hlinkClick r:id="rId6" action="ppaction://hlinksldjump"/>
              </a:rPr>
              <a:t>Igor </a:t>
            </a:r>
            <a:r>
              <a:rPr lang="en-US" dirty="0" err="1" smtClean="0">
                <a:hlinkClick r:id="rId6" action="ppaction://hlinksldjump"/>
              </a:rPr>
              <a:t>Stravinksy</a:t>
            </a:r>
            <a:r>
              <a:rPr lang="en-US" dirty="0" smtClean="0">
                <a:hlinkClick r:id="rId6" action="ppaction://hlinksldjump"/>
              </a:rPr>
              <a:t>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40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Philip Sousa</a:t>
            </a:r>
            <a:endParaRPr lang="en-US" dirty="0"/>
          </a:p>
        </p:txBody>
      </p:sp>
      <p:pic>
        <p:nvPicPr>
          <p:cNvPr id="3" name="Picture 4" descr="C:\Users\Cynthia\AppData\Local\Microsoft\Windows\Temporary Internet Files\Content.IE5\H52808YH\MC900383108[1].wm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470" y="4648200"/>
            <a:ext cx="602960" cy="114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Cynthia\AppData\Local\Microsoft\Windows\Temporary Internet Files\Content.IE5\14TXQRUA\MC90043254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953000"/>
            <a:ext cx="768245" cy="6816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24000" y="2438400"/>
            <a:ext cx="2332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1854-1932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American Composer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160509"/>
            <a:ext cx="1600200" cy="231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81574" y="2448609"/>
            <a:ext cx="32480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King of </a:t>
            </a:r>
            <a:r>
              <a:rPr lang="en-US" dirty="0" smtClean="0">
                <a:hlinkClick r:id="rId8" action="ppaction://hlinksldjump"/>
              </a:rPr>
              <a:t>Marches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Known for composing: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i="1" dirty="0" smtClean="0">
                <a:hlinkClick r:id="rId9"/>
              </a:rPr>
              <a:t>The Stars and Stripes Forever</a:t>
            </a:r>
            <a:endParaRPr lang="en-US" i="1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i="1" dirty="0" smtClean="0">
                <a:hlinkClick r:id="rId10"/>
              </a:rPr>
              <a:t>The Washington Post March</a:t>
            </a:r>
            <a:endParaRPr lang="en-US" i="1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i="1" dirty="0" smtClean="0">
                <a:hlinkClick r:id="rId11"/>
              </a:rPr>
              <a:t>Semper Fidelis </a:t>
            </a:r>
            <a:r>
              <a:rPr lang="en-US" dirty="0" smtClean="0"/>
              <a:t>(The official march of the United States Marine Corp)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59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Claude </a:t>
            </a:r>
            <a:r>
              <a:rPr lang="en-US" dirty="0" smtClean="0"/>
              <a:t>Debussy</a:t>
            </a:r>
            <a:endParaRPr lang="en-US" dirty="0"/>
          </a:p>
        </p:txBody>
      </p:sp>
      <p:pic>
        <p:nvPicPr>
          <p:cNvPr id="3" name="Picture 4" descr="C:\Users\Cynthia\AppData\Local\Microsoft\Windows\Temporary Internet Files\Content.IE5\H52808YH\MC900383108[1].wm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470" y="4648200"/>
            <a:ext cx="602960" cy="114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Cynthia\AppData\Local\Microsoft\Windows\Temporary Internet Files\Content.IE5\14TXQRUA\MC90043254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953000"/>
            <a:ext cx="768245" cy="6816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00200" y="2514600"/>
            <a:ext cx="1417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1862-1918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>
                <a:hlinkClick r:id="rId7"/>
              </a:rPr>
              <a:t>France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209111"/>
            <a:ext cx="1463012" cy="2028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24400" y="2533650"/>
            <a:ext cx="342875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An impressionistic composer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Wrote mostly for Piano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Known for: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hlinkClick r:id="rId9"/>
              </a:rPr>
              <a:t>Clair de Lune</a:t>
            </a:r>
            <a:endParaRPr lang="en-US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hlinkClick r:id="rId10"/>
              </a:rPr>
              <a:t>The Children’s Corner Suite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9397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Igor Stravinsky</a:t>
            </a:r>
            <a:endParaRPr lang="en-US" dirty="0"/>
          </a:p>
        </p:txBody>
      </p:sp>
      <p:pic>
        <p:nvPicPr>
          <p:cNvPr id="3" name="Picture 4" descr="C:\Users\Cynthia\AppData\Local\Microsoft\Windows\Temporary Internet Files\Content.IE5\H52808YH\MC900383108[1].wm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470" y="4648200"/>
            <a:ext cx="602960" cy="114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Cynthia\AppData\Local\Microsoft\Windows\Temporary Internet Files\Content.IE5\14TXQRUA\MC90043254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953000"/>
            <a:ext cx="768245" cy="6816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76400" y="2438400"/>
            <a:ext cx="1417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1882-1971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Russian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53000" y="2590800"/>
            <a:ext cx="26260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Composed: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hlinkClick r:id="rId7"/>
              </a:rPr>
              <a:t>The Firebird Suite</a:t>
            </a:r>
            <a:endParaRPr lang="en-US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hlinkClick r:id="rId8"/>
              </a:rPr>
              <a:t>The Rite of Spring</a:t>
            </a:r>
            <a:endParaRPr lang="en-US" dirty="0" smtClean="0"/>
          </a:p>
          <a:p>
            <a:pPr marL="742950" lvl="1" indent="-28575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190964"/>
            <a:ext cx="1600200" cy="2352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404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concertos?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76400" y="274320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musical composition for one or more soloists. They typically have 3 movements, the first being fast, the second slow, and the final fast. </a:t>
            </a:r>
            <a:endParaRPr lang="en-US" dirty="0"/>
          </a:p>
        </p:txBody>
      </p:sp>
      <p:pic>
        <p:nvPicPr>
          <p:cNvPr id="2051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343400"/>
            <a:ext cx="1524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901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Symphony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76400" y="2362200"/>
            <a:ext cx="624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4 movement work for a full orchestra. Usually the tempos of each movement change. Usually the first is a fast tempo, to slow, to medium fast, and finally vigorous or very fast. </a:t>
            </a:r>
            <a:endParaRPr lang="en-US" dirty="0"/>
          </a:p>
        </p:txBody>
      </p:sp>
      <p:pic>
        <p:nvPicPr>
          <p:cNvPr id="205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419600"/>
            <a:ext cx="1121256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21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gerian" pitchFamily="82" charset="0"/>
              </a:rPr>
              <a:t>Baroque Composers</a:t>
            </a:r>
            <a:endParaRPr lang="en-US" dirty="0">
              <a:latin typeface="Algerian" pitchFamily="82" charset="0"/>
            </a:endParaRPr>
          </a:p>
        </p:txBody>
      </p:sp>
      <p:pic>
        <p:nvPicPr>
          <p:cNvPr id="1028" name="Picture 4" descr="C:\Users\Cynthia\AppData\Local\Microsoft\Windows\Temporary Internet Files\Content.IE5\H52808YH\MC900383108[1].wm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470" y="4648200"/>
            <a:ext cx="602960" cy="114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71600" y="2590800"/>
            <a:ext cx="27050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hlinkClick r:id="rId4" action="ppaction://hlinksldjump"/>
              </a:rPr>
              <a:t>Antonio Vivaldi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hlinkClick r:id="rId5" action="ppaction://hlinksldjump"/>
              </a:rPr>
              <a:t>Johann Sebastian Bach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hlinkClick r:id="rId6" action="ppaction://hlinksldjump"/>
              </a:rPr>
              <a:t>George Frederic Handel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90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2390775"/>
            <a:ext cx="6820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theatre performance that tells a dramatic story and is sung through out. </a:t>
            </a:r>
            <a:endParaRPr lang="en-US" dirty="0"/>
          </a:p>
        </p:txBody>
      </p:sp>
      <p:pic>
        <p:nvPicPr>
          <p:cNvPr id="4098" name="Picture 2" descr="C:\Users\Cynthia\AppData\Local\Microsoft\Windows\Temporary Internet Files\Content.IE5\EAD19KNP\MC900089784[1].wm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648200"/>
            <a:ext cx="1444989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85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Marches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2362200"/>
            <a:ext cx="670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Most were written for the military or the circus. Has 3 parts or “strains” The first and last strains are the same and the middle is usually slightly slower, has a key change, and is known as the “trio”</a:t>
            </a:r>
            <a:endParaRPr lang="en-US" dirty="0"/>
          </a:p>
        </p:txBody>
      </p:sp>
      <p:pic>
        <p:nvPicPr>
          <p:cNvPr id="7170" name="Picture 2" descr="C:\Users\Cynthia\AppData\Local\Microsoft\Windows\Temporary Internet Files\Content.IE5\H52808YH\MM900178127[1]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4343400"/>
            <a:ext cx="122872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42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Antonio Vivaldi</a:t>
            </a:r>
            <a:endParaRPr lang="en-US" dirty="0"/>
          </a:p>
        </p:txBody>
      </p:sp>
      <p:pic>
        <p:nvPicPr>
          <p:cNvPr id="3" name="Picture 4" descr="C:\Users\Cynthia\AppData\Local\Microsoft\Windows\Temporary Internet Files\Content.IE5\H52808YH\MC900383108[1].wm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470" y="4648200"/>
            <a:ext cx="602960" cy="114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00200" y="2514600"/>
            <a:ext cx="21373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1678-1741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Born: </a:t>
            </a:r>
            <a:r>
              <a:rPr lang="en-US" dirty="0" smtClean="0">
                <a:hlinkClick r:id="rId4"/>
              </a:rPr>
              <a:t>Venice, Italy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2514600"/>
            <a:ext cx="32913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Best known for </a:t>
            </a:r>
            <a:r>
              <a:rPr lang="en-US" i="1" dirty="0" smtClean="0">
                <a:hlinkClick r:id="rId5"/>
              </a:rPr>
              <a:t>The Four Seasons</a:t>
            </a:r>
            <a:endParaRPr lang="en-US" i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Composed mainly </a:t>
            </a:r>
            <a:r>
              <a:rPr lang="en-US" dirty="0" smtClean="0">
                <a:hlinkClick r:id="rId6" action="ppaction://hlinksldjump"/>
              </a:rPr>
              <a:t>Concertos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530" y="3276600"/>
            <a:ext cx="1952625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Cynthia\AppData\Local\Microsoft\Windows\Temporary Internet Files\Content.IE5\14TXQRUA\MC900432540[1]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953000"/>
            <a:ext cx="768245" cy="6816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143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Johann Sebastian Bach</a:t>
            </a:r>
            <a:endParaRPr lang="en-US" dirty="0"/>
          </a:p>
        </p:txBody>
      </p:sp>
      <p:pic>
        <p:nvPicPr>
          <p:cNvPr id="3" name="Picture 4" descr="C:\Users\Cynthia\AppData\Local\Microsoft\Windows\Temporary Internet Files\Content.IE5\H52808YH\MC900383108[1].wm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470" y="4648200"/>
            <a:ext cx="602960" cy="114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47800" y="2362200"/>
            <a:ext cx="19327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1685-1750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From </a:t>
            </a:r>
            <a:r>
              <a:rPr lang="en-US" dirty="0" smtClean="0">
                <a:hlinkClick r:id="rId4"/>
              </a:rPr>
              <a:t>Germany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43475" y="2362200"/>
            <a:ext cx="250581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Composed for: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Organ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Flute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Harpsichord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Chamber Groups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Choirs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954" y="3170453"/>
            <a:ext cx="16764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Cynthia\AppData\Local\Microsoft\Windows\Temporary Internet Files\Content.IE5\14TXQRUA\MC900432540[1]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953000"/>
            <a:ext cx="768245" cy="6816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083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George Frideric Handel</a:t>
            </a:r>
            <a:endParaRPr lang="en-US" dirty="0"/>
          </a:p>
        </p:txBody>
      </p:sp>
      <p:pic>
        <p:nvPicPr>
          <p:cNvPr id="3" name="Picture 4" descr="C:\Users\Cynthia\AppData\Local\Microsoft\Windows\Temporary Internet Files\Content.IE5\H52808YH\MC900383108[1].wm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470" y="4648200"/>
            <a:ext cx="602960" cy="114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Cynthia\AppData\Local\Microsoft\Windows\Temporary Internet Files\Content.IE5\14TXQRUA\MC90043254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953000"/>
            <a:ext cx="768245" cy="681601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300976"/>
            <a:ext cx="1962150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00200" y="2438400"/>
            <a:ext cx="1417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1685-1759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Germany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93375" y="2436463"/>
            <a:ext cx="244874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42 Operas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29 Oratorios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120 Cantatas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Also Composed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Sonatas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Concertos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Most Famous: </a:t>
            </a:r>
            <a:r>
              <a:rPr lang="en-US" i="1" dirty="0" smtClean="0">
                <a:hlinkClick r:id="rId8"/>
              </a:rPr>
              <a:t>Messiah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8705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gerian" pitchFamily="82" charset="0"/>
              </a:rPr>
              <a:t>Classical Composers</a:t>
            </a:r>
            <a:endParaRPr lang="en-US" dirty="0">
              <a:latin typeface="Algerian" pitchFamily="82" charset="0"/>
            </a:endParaRPr>
          </a:p>
        </p:txBody>
      </p:sp>
      <p:pic>
        <p:nvPicPr>
          <p:cNvPr id="3" name="Picture 4" descr="C:\Users\Cynthia\AppData\Local\Microsoft\Windows\Temporary Internet Files\Content.IE5\H52808YH\MC900383108[1].wm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470" y="4648200"/>
            <a:ext cx="602960" cy="114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1600" y="2590800"/>
            <a:ext cx="29305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hlinkClick r:id="rId4" action="ppaction://hlinksldjump"/>
              </a:rPr>
              <a:t>Joseph Haydn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hlinkClick r:id="rId5" action="ppaction://hlinksldjump"/>
              </a:rPr>
              <a:t>Wolfgang Amadeus </a:t>
            </a:r>
            <a:r>
              <a:rPr lang="en-US" dirty="0" smtClean="0">
                <a:hlinkClick r:id="rId5" action="ppaction://hlinksldjump"/>
              </a:rPr>
              <a:t>Mozart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hlinkClick r:id="rId6" action="ppaction://hlinksldjump"/>
              </a:rPr>
              <a:t>Ludwig van Beethoven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2923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r>
              <a:rPr lang="en-US" dirty="0" smtClean="0"/>
              <a:t>1732-1809</a:t>
            </a:r>
          </a:p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r>
              <a:rPr lang="en-US" dirty="0" smtClean="0"/>
              <a:t>Austria </a:t>
            </a:r>
          </a:p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r>
              <a:rPr lang="en-US" dirty="0" smtClean="0"/>
              <a:t>Sometimes called “The Father of they Symphony, Father of the String Quartet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Joseph Haydn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en-US" dirty="0" smtClean="0"/>
              <a:t>Composed:</a:t>
            </a:r>
          </a:p>
          <a:p>
            <a:pPr marL="400050" lvl="2" indent="-274320"/>
            <a:r>
              <a:rPr lang="en-US" sz="1800" dirty="0"/>
              <a:t>Sonatas </a:t>
            </a:r>
          </a:p>
          <a:p>
            <a:pPr marL="400050" lvl="2" indent="-274320"/>
            <a:r>
              <a:rPr lang="en-US" sz="1800" dirty="0"/>
              <a:t>Symphonies</a:t>
            </a:r>
          </a:p>
          <a:p>
            <a:pPr marL="400050" lvl="2" indent="-274320"/>
            <a:r>
              <a:rPr lang="en-US" sz="1800" dirty="0"/>
              <a:t>Chamber Music 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3" name="Picture 4" descr="C:\Users\Cynthia\AppData\Local\Microsoft\Windows\Temporary Internet Files\Content.IE5\H52808YH\MC900383108[1].wm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470" y="4648200"/>
            <a:ext cx="602960" cy="114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Cynthia\AppData\Local\Microsoft\Windows\Temporary Internet Files\Content.IE5\14TXQRUA\MC90043254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953000"/>
            <a:ext cx="768245" cy="681601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962664"/>
            <a:ext cx="1295400" cy="180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659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4670" y="14478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Wolfgang Amadeus Mozart</a:t>
            </a:r>
            <a:endParaRPr lang="en-US" dirty="0"/>
          </a:p>
        </p:txBody>
      </p:sp>
      <p:pic>
        <p:nvPicPr>
          <p:cNvPr id="3" name="Picture 4" descr="C:\Users\Cynthia\AppData\Local\Microsoft\Windows\Temporary Internet Files\Content.IE5\H52808YH\MC900383108[1].wm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470" y="4648200"/>
            <a:ext cx="602960" cy="114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Cynthia\AppData\Local\Microsoft\Windows\Temporary Internet Files\Content.IE5\14TXQRUA\MC90043254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953000"/>
            <a:ext cx="768245" cy="6816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47800" y="2438400"/>
            <a:ext cx="1417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1756-1791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hlinkClick r:id="rId7"/>
              </a:rPr>
              <a:t>Austria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80350" y="2438399"/>
            <a:ext cx="3276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One of the most famous composers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Wrote over 600 works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Many of which have variations such as </a:t>
            </a:r>
            <a:r>
              <a:rPr lang="en-US" dirty="0" smtClean="0">
                <a:hlinkClick r:id="rId8"/>
              </a:rPr>
              <a:t>“Twinkle </a:t>
            </a:r>
            <a:r>
              <a:rPr lang="en-US" dirty="0" err="1" smtClean="0">
                <a:hlinkClick r:id="rId8"/>
              </a:rPr>
              <a:t>Twinkle</a:t>
            </a:r>
            <a:r>
              <a:rPr lang="en-US" dirty="0" smtClean="0">
                <a:hlinkClick r:id="rId8"/>
              </a:rPr>
              <a:t> Little Star”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3200400"/>
            <a:ext cx="1971675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216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Ludwig Van Beethoven</a:t>
            </a:r>
            <a:endParaRPr lang="en-US" dirty="0"/>
          </a:p>
        </p:txBody>
      </p:sp>
      <p:pic>
        <p:nvPicPr>
          <p:cNvPr id="3" name="Picture 4" descr="C:\Users\Cynthia\AppData\Local\Microsoft\Windows\Temporary Internet Files\Content.IE5\H52808YH\MC900383108[1].wm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470" y="4648200"/>
            <a:ext cx="602960" cy="114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Cynthia\AppData\Local\Microsoft\Windows\Temporary Internet Files\Content.IE5\14TXQRUA\MC90043254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953000"/>
            <a:ext cx="768245" cy="6816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371600" y="2362200"/>
            <a:ext cx="1417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1770-1827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Germany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67200" y="2362200"/>
            <a:ext cx="36406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Composed 9 </a:t>
            </a:r>
            <a:r>
              <a:rPr lang="en-US" dirty="0" smtClean="0">
                <a:hlinkClick r:id="rId7" action="ppaction://hlinksldjump"/>
              </a:rPr>
              <a:t>Symphonies </a:t>
            </a:r>
            <a:r>
              <a:rPr lang="en-US" dirty="0" smtClean="0"/>
              <a:t>(the final symphony he was completely deaf)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Composed numerous Concertos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His works were the cross between the Classical period and Romantic period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hlinkClick r:id="rId8"/>
              </a:rPr>
              <a:t>Symphony #5</a:t>
            </a:r>
            <a:r>
              <a:rPr lang="en-US" dirty="0" smtClean="0"/>
              <a:t> and </a:t>
            </a:r>
            <a:r>
              <a:rPr lang="en-US" dirty="0" smtClean="0">
                <a:hlinkClick r:id="rId9"/>
              </a:rPr>
              <a:t>Symphony #9</a:t>
            </a:r>
            <a:r>
              <a:rPr lang="en-US" dirty="0" smtClean="0"/>
              <a:t> are his most famous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025" y="3200400"/>
            <a:ext cx="1914525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706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507</TotalTime>
  <Words>479</Words>
  <Application>Microsoft Office PowerPoint</Application>
  <PresentationFormat>On-screen Show (4:3)</PresentationFormat>
  <Paragraphs>121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Couture</vt:lpstr>
      <vt:lpstr>PowerPoint Presentation</vt:lpstr>
      <vt:lpstr>Baroque Composers</vt:lpstr>
      <vt:lpstr>Antonio Vivaldi</vt:lpstr>
      <vt:lpstr>Johann Sebastian Bach</vt:lpstr>
      <vt:lpstr>George Frideric Handel</vt:lpstr>
      <vt:lpstr>Classical Composers</vt:lpstr>
      <vt:lpstr>Joseph Haydn</vt:lpstr>
      <vt:lpstr>Wolfgang Amadeus Mozart</vt:lpstr>
      <vt:lpstr>Ludwig Van Beethoven</vt:lpstr>
      <vt:lpstr>Romantic Composers</vt:lpstr>
      <vt:lpstr>Antonin Dvorak</vt:lpstr>
      <vt:lpstr>Pyotr Tchaikovsky</vt:lpstr>
      <vt:lpstr>Richard Wagner</vt:lpstr>
      <vt:lpstr>20th Century Composers</vt:lpstr>
      <vt:lpstr>John Philip Sousa</vt:lpstr>
      <vt:lpstr>Claude Debussy</vt:lpstr>
      <vt:lpstr>Igor Stravinsky</vt:lpstr>
      <vt:lpstr>What are concertos?</vt:lpstr>
      <vt:lpstr>Symphony </vt:lpstr>
      <vt:lpstr>Opera</vt:lpstr>
      <vt:lpstr>American Marches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Cynthia</dc:creator>
  <cp:lastModifiedBy>Cynthia</cp:lastModifiedBy>
  <cp:revision>37</cp:revision>
  <dcterms:created xsi:type="dcterms:W3CDTF">2011-09-20T19:06:53Z</dcterms:created>
  <dcterms:modified xsi:type="dcterms:W3CDTF">2011-09-23T01:26:37Z</dcterms:modified>
</cp:coreProperties>
</file>