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ynthia\Documents\Grad%20School\Masters%20Semester%202\Computer%20Applications\Survey%20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ynthia\Documents\Grad%20School\Masters%20Semester%202\Computer%20Applications\Survey%20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ynthia\Documents\Grad%20School\Masters%20Semester%202\Computer%20Applications\Survey%20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ynthia\Documents\Grad%20School\Masters%20Semester%202\Computer%20Applications\Survey%20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ynthia\Documents\Grad%20School\Masters%20Semester%202\Computer%20Applications\Survey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Sheet1!$A$29:$A$33</c:f>
              <c:strCache>
                <c:ptCount val="5"/>
                <c:pt idx="0">
                  <c:v>10-20</c:v>
                </c:pt>
                <c:pt idx="1">
                  <c:v>21-30</c:v>
                </c:pt>
                <c:pt idx="2">
                  <c:v>31-40</c:v>
                </c:pt>
                <c:pt idx="3">
                  <c:v>41-50</c:v>
                </c:pt>
                <c:pt idx="4">
                  <c:v>51-60</c:v>
                </c:pt>
              </c:strCache>
            </c:strRef>
          </c:cat>
          <c:val>
            <c:numRef>
              <c:f>Sheet1!$B$29:$B$33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205641633505492"/>
          <c:y val="0.1845176495795168"/>
          <c:w val="7.2603081872830419E-2"/>
          <c:h val="0.4711004874390700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Sheet1!$H$4</c:f>
              <c:strCache>
                <c:ptCount val="1"/>
                <c:pt idx="0">
                  <c:v>10-20</c:v>
                </c:pt>
              </c:strCache>
            </c:strRef>
          </c:tx>
          <c:invertIfNegative val="0"/>
          <c:cat>
            <c:strRef>
              <c:f>Sheet1!$G$5:$G$9</c:f>
              <c:strCache>
                <c:ptCount val="5"/>
                <c:pt idx="0">
                  <c:v>1. Strongly Disagree</c:v>
                </c:pt>
                <c:pt idx="1">
                  <c:v>2. Disagree</c:v>
                </c:pt>
                <c:pt idx="2">
                  <c:v>3. Unsure</c:v>
                </c:pt>
                <c:pt idx="3">
                  <c:v>4. Agree</c:v>
                </c:pt>
                <c:pt idx="4">
                  <c:v>5. Strongly Agree</c:v>
                </c:pt>
              </c:strCache>
            </c:strRef>
          </c:cat>
          <c:val>
            <c:numRef>
              <c:f>Sheet1!$H$5:$H$9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Sheet1!$I$4</c:f>
              <c:strCache>
                <c:ptCount val="1"/>
                <c:pt idx="0">
                  <c:v>21-30</c:v>
                </c:pt>
              </c:strCache>
            </c:strRef>
          </c:tx>
          <c:invertIfNegative val="0"/>
          <c:cat>
            <c:strRef>
              <c:f>Sheet1!$G$5:$G$9</c:f>
              <c:strCache>
                <c:ptCount val="5"/>
                <c:pt idx="0">
                  <c:v>1. Strongly Disagree</c:v>
                </c:pt>
                <c:pt idx="1">
                  <c:v>2. Disagree</c:v>
                </c:pt>
                <c:pt idx="2">
                  <c:v>3. Unsure</c:v>
                </c:pt>
                <c:pt idx="3">
                  <c:v>4. Agree</c:v>
                </c:pt>
                <c:pt idx="4">
                  <c:v>5. Strongly Agree</c:v>
                </c:pt>
              </c:strCache>
            </c:strRef>
          </c:cat>
          <c:val>
            <c:numRef>
              <c:f>Sheet1!$I$5:$I$9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Sheet1!$J$4</c:f>
              <c:strCache>
                <c:ptCount val="1"/>
                <c:pt idx="0">
                  <c:v>31-40</c:v>
                </c:pt>
              </c:strCache>
            </c:strRef>
          </c:tx>
          <c:invertIfNegative val="0"/>
          <c:cat>
            <c:strRef>
              <c:f>Sheet1!$G$5:$G$9</c:f>
              <c:strCache>
                <c:ptCount val="5"/>
                <c:pt idx="0">
                  <c:v>1. Strongly Disagree</c:v>
                </c:pt>
                <c:pt idx="1">
                  <c:v>2. Disagree</c:v>
                </c:pt>
                <c:pt idx="2">
                  <c:v>3. Unsure</c:v>
                </c:pt>
                <c:pt idx="3">
                  <c:v>4. Agree</c:v>
                </c:pt>
                <c:pt idx="4">
                  <c:v>5. Strongly Agree</c:v>
                </c:pt>
              </c:strCache>
            </c:strRef>
          </c:cat>
          <c:val>
            <c:numRef>
              <c:f>Sheet1!$J$5:$J$9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Sheet1!$K$4</c:f>
              <c:strCache>
                <c:ptCount val="1"/>
                <c:pt idx="0">
                  <c:v>41-50</c:v>
                </c:pt>
              </c:strCache>
            </c:strRef>
          </c:tx>
          <c:invertIfNegative val="0"/>
          <c:cat>
            <c:strRef>
              <c:f>Sheet1!$G$5:$G$9</c:f>
              <c:strCache>
                <c:ptCount val="5"/>
                <c:pt idx="0">
                  <c:v>1. Strongly Disagree</c:v>
                </c:pt>
                <c:pt idx="1">
                  <c:v>2. Disagree</c:v>
                </c:pt>
                <c:pt idx="2">
                  <c:v>3. Unsure</c:v>
                </c:pt>
                <c:pt idx="3">
                  <c:v>4. Agree</c:v>
                </c:pt>
                <c:pt idx="4">
                  <c:v>5. Strongly Agree</c:v>
                </c:pt>
              </c:strCache>
            </c:strRef>
          </c:cat>
          <c:val>
            <c:numRef>
              <c:f>Sheet1!$K$5:$K$9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Sheet1!$L$4</c:f>
              <c:strCache>
                <c:ptCount val="1"/>
                <c:pt idx="0">
                  <c:v>51-60</c:v>
                </c:pt>
              </c:strCache>
            </c:strRef>
          </c:tx>
          <c:invertIfNegative val="0"/>
          <c:cat>
            <c:strRef>
              <c:f>Sheet1!$G$5:$G$9</c:f>
              <c:strCache>
                <c:ptCount val="5"/>
                <c:pt idx="0">
                  <c:v>1. Strongly Disagree</c:v>
                </c:pt>
                <c:pt idx="1">
                  <c:v>2. Disagree</c:v>
                </c:pt>
                <c:pt idx="2">
                  <c:v>3. Unsure</c:v>
                </c:pt>
                <c:pt idx="3">
                  <c:v>4. Agree</c:v>
                </c:pt>
                <c:pt idx="4">
                  <c:v>5. Strongly Agree</c:v>
                </c:pt>
              </c:strCache>
            </c:strRef>
          </c:cat>
          <c:val>
            <c:numRef>
              <c:f>Sheet1!$L$5:$L$9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2524672"/>
        <c:axId val="153151744"/>
      </c:barChart>
      <c:catAx>
        <c:axId val="152524672"/>
        <c:scaling>
          <c:orientation val="minMax"/>
        </c:scaling>
        <c:delete val="0"/>
        <c:axPos val="l"/>
        <c:majorTickMark val="out"/>
        <c:minorTickMark val="none"/>
        <c:tickLblPos val="nextTo"/>
        <c:crossAx val="153151744"/>
        <c:crosses val="autoZero"/>
        <c:auto val="1"/>
        <c:lblAlgn val="ctr"/>
        <c:lblOffset val="100"/>
        <c:noMultiLvlLbl val="0"/>
      </c:catAx>
      <c:valAx>
        <c:axId val="1531517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2524672"/>
        <c:crosses val="autoZero"/>
        <c:crossBetween val="between"/>
      </c:valAx>
      <c:spPr>
        <a:solidFill>
          <a:schemeClr val="bg1">
            <a:lumMod val="75000"/>
            <a:lumOff val="25000"/>
          </a:schemeClr>
        </a:solidFill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Sheet1!$O$4</c:f>
              <c:strCache>
                <c:ptCount val="1"/>
                <c:pt idx="0">
                  <c:v>10-20</c:v>
                </c:pt>
              </c:strCache>
            </c:strRef>
          </c:tx>
          <c:invertIfNegative val="0"/>
          <c:cat>
            <c:strRef>
              <c:f>Sheet1!$N$5:$N$9</c:f>
              <c:strCache>
                <c:ptCount val="5"/>
                <c:pt idx="0">
                  <c:v>1. Strongly Disagree</c:v>
                </c:pt>
                <c:pt idx="1">
                  <c:v>2. Disagree</c:v>
                </c:pt>
                <c:pt idx="2">
                  <c:v>3. Unsure</c:v>
                </c:pt>
                <c:pt idx="3">
                  <c:v>4. Agree</c:v>
                </c:pt>
                <c:pt idx="4">
                  <c:v>5. Strongly Agree</c:v>
                </c:pt>
              </c:strCache>
            </c:strRef>
          </c:cat>
          <c:val>
            <c:numRef>
              <c:f>Sheet1!$O$5:$O$9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Sheet1!$P$4</c:f>
              <c:strCache>
                <c:ptCount val="1"/>
                <c:pt idx="0">
                  <c:v>21-30</c:v>
                </c:pt>
              </c:strCache>
            </c:strRef>
          </c:tx>
          <c:invertIfNegative val="0"/>
          <c:cat>
            <c:strRef>
              <c:f>Sheet1!$N$5:$N$9</c:f>
              <c:strCache>
                <c:ptCount val="5"/>
                <c:pt idx="0">
                  <c:v>1. Strongly Disagree</c:v>
                </c:pt>
                <c:pt idx="1">
                  <c:v>2. Disagree</c:v>
                </c:pt>
                <c:pt idx="2">
                  <c:v>3. Unsure</c:v>
                </c:pt>
                <c:pt idx="3">
                  <c:v>4. Agree</c:v>
                </c:pt>
                <c:pt idx="4">
                  <c:v>5. Strongly Agree</c:v>
                </c:pt>
              </c:strCache>
            </c:strRef>
          </c:cat>
          <c:val>
            <c:numRef>
              <c:f>Sheet1!$P$5:$P$9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Sheet1!$Q$4</c:f>
              <c:strCache>
                <c:ptCount val="1"/>
                <c:pt idx="0">
                  <c:v>31-40</c:v>
                </c:pt>
              </c:strCache>
            </c:strRef>
          </c:tx>
          <c:invertIfNegative val="0"/>
          <c:cat>
            <c:strRef>
              <c:f>Sheet1!$N$5:$N$9</c:f>
              <c:strCache>
                <c:ptCount val="5"/>
                <c:pt idx="0">
                  <c:v>1. Strongly Disagree</c:v>
                </c:pt>
                <c:pt idx="1">
                  <c:v>2. Disagree</c:v>
                </c:pt>
                <c:pt idx="2">
                  <c:v>3. Unsure</c:v>
                </c:pt>
                <c:pt idx="3">
                  <c:v>4. Agree</c:v>
                </c:pt>
                <c:pt idx="4">
                  <c:v>5. Strongly Agree</c:v>
                </c:pt>
              </c:strCache>
            </c:strRef>
          </c:cat>
          <c:val>
            <c:numRef>
              <c:f>Sheet1!$Q$5:$Q$9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Sheet1!$R$4</c:f>
              <c:strCache>
                <c:ptCount val="1"/>
                <c:pt idx="0">
                  <c:v>41-50</c:v>
                </c:pt>
              </c:strCache>
            </c:strRef>
          </c:tx>
          <c:invertIfNegative val="0"/>
          <c:cat>
            <c:strRef>
              <c:f>Sheet1!$N$5:$N$9</c:f>
              <c:strCache>
                <c:ptCount val="5"/>
                <c:pt idx="0">
                  <c:v>1. Strongly Disagree</c:v>
                </c:pt>
                <c:pt idx="1">
                  <c:v>2. Disagree</c:v>
                </c:pt>
                <c:pt idx="2">
                  <c:v>3. Unsure</c:v>
                </c:pt>
                <c:pt idx="3">
                  <c:v>4. Agree</c:v>
                </c:pt>
                <c:pt idx="4">
                  <c:v>5. Strongly Agree</c:v>
                </c:pt>
              </c:strCache>
            </c:strRef>
          </c:cat>
          <c:val>
            <c:numRef>
              <c:f>Sheet1!$R$5:$R$9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Sheet1!$S$4</c:f>
              <c:strCache>
                <c:ptCount val="1"/>
                <c:pt idx="0">
                  <c:v>51-60</c:v>
                </c:pt>
              </c:strCache>
            </c:strRef>
          </c:tx>
          <c:invertIfNegative val="0"/>
          <c:cat>
            <c:strRef>
              <c:f>Sheet1!$N$5:$N$9</c:f>
              <c:strCache>
                <c:ptCount val="5"/>
                <c:pt idx="0">
                  <c:v>1. Strongly Disagree</c:v>
                </c:pt>
                <c:pt idx="1">
                  <c:v>2. Disagree</c:v>
                </c:pt>
                <c:pt idx="2">
                  <c:v>3. Unsure</c:v>
                </c:pt>
                <c:pt idx="3">
                  <c:v>4. Agree</c:v>
                </c:pt>
                <c:pt idx="4">
                  <c:v>5. Strongly Agree</c:v>
                </c:pt>
              </c:strCache>
            </c:strRef>
          </c:cat>
          <c:val>
            <c:numRef>
              <c:f>Sheet1!$S$5:$S$9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264000"/>
        <c:axId val="83888768"/>
      </c:barChart>
      <c:catAx>
        <c:axId val="77264000"/>
        <c:scaling>
          <c:orientation val="minMax"/>
        </c:scaling>
        <c:delete val="0"/>
        <c:axPos val="l"/>
        <c:majorTickMark val="out"/>
        <c:minorTickMark val="none"/>
        <c:tickLblPos val="nextTo"/>
        <c:crossAx val="83888768"/>
        <c:crosses val="autoZero"/>
        <c:auto val="1"/>
        <c:lblAlgn val="ctr"/>
        <c:lblOffset val="100"/>
        <c:noMultiLvlLbl val="0"/>
      </c:catAx>
      <c:valAx>
        <c:axId val="838887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7264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>
        <a:lumMod val="75000"/>
        <a:lumOff val="25000"/>
      </a:schemeClr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Sheet1!$H$28</c:f>
              <c:strCache>
                <c:ptCount val="1"/>
                <c:pt idx="0">
                  <c:v>10-20</c:v>
                </c:pt>
              </c:strCache>
            </c:strRef>
          </c:tx>
          <c:invertIfNegative val="0"/>
          <c:cat>
            <c:strRef>
              <c:f>Sheet1!$G$29:$G$30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Sheet1!$H$29:$H$30</c:f>
              <c:numCache>
                <c:formatCode>General</c:formatCode>
                <c:ptCount val="2"/>
                <c:pt idx="0">
                  <c:v>4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Sheet1!$I$28</c:f>
              <c:strCache>
                <c:ptCount val="1"/>
                <c:pt idx="0">
                  <c:v>21-30</c:v>
                </c:pt>
              </c:strCache>
            </c:strRef>
          </c:tx>
          <c:invertIfNegative val="0"/>
          <c:cat>
            <c:strRef>
              <c:f>Sheet1!$G$29:$G$30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Sheet1!$I$29:$I$30</c:f>
              <c:numCache>
                <c:formatCode>General</c:formatCode>
                <c:ptCount val="2"/>
                <c:pt idx="0">
                  <c:v>5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Sheet1!$J$28</c:f>
              <c:strCache>
                <c:ptCount val="1"/>
                <c:pt idx="0">
                  <c:v>31-40</c:v>
                </c:pt>
              </c:strCache>
            </c:strRef>
          </c:tx>
          <c:invertIfNegative val="0"/>
          <c:cat>
            <c:strRef>
              <c:f>Sheet1!$G$29:$G$30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Sheet1!$J$29:$J$30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Sheet1!$K$28</c:f>
              <c:strCache>
                <c:ptCount val="1"/>
                <c:pt idx="0">
                  <c:v>41-50</c:v>
                </c:pt>
              </c:strCache>
            </c:strRef>
          </c:tx>
          <c:invertIfNegative val="0"/>
          <c:cat>
            <c:strRef>
              <c:f>Sheet1!$G$29:$G$30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Sheet1!$K$29:$K$30</c:f>
              <c:numCache>
                <c:formatCode>General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Sheet1!$L$28</c:f>
              <c:strCache>
                <c:ptCount val="1"/>
                <c:pt idx="0">
                  <c:v>51-60</c:v>
                </c:pt>
              </c:strCache>
            </c:strRef>
          </c:tx>
          <c:invertIfNegative val="0"/>
          <c:cat>
            <c:strRef>
              <c:f>Sheet1!$G$29:$G$30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Sheet1!$L$29:$L$30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7589248"/>
        <c:axId val="87590784"/>
      </c:barChart>
      <c:catAx>
        <c:axId val="87589248"/>
        <c:scaling>
          <c:orientation val="minMax"/>
        </c:scaling>
        <c:delete val="0"/>
        <c:axPos val="l"/>
        <c:majorTickMark val="out"/>
        <c:minorTickMark val="none"/>
        <c:tickLblPos val="nextTo"/>
        <c:crossAx val="87590784"/>
        <c:crosses val="autoZero"/>
        <c:auto val="1"/>
        <c:lblAlgn val="ctr"/>
        <c:lblOffset val="100"/>
        <c:noMultiLvlLbl val="0"/>
      </c:catAx>
      <c:valAx>
        <c:axId val="875907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7589248"/>
        <c:crosses val="autoZero"/>
        <c:crossBetween val="between"/>
      </c:valAx>
      <c:spPr>
        <a:solidFill>
          <a:schemeClr val="bg1">
            <a:lumMod val="75000"/>
            <a:lumOff val="25000"/>
          </a:schemeClr>
        </a:solidFill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Sheet1!$O$28</c:f>
              <c:strCache>
                <c:ptCount val="1"/>
                <c:pt idx="0">
                  <c:v>10-20</c:v>
                </c:pt>
              </c:strCache>
            </c:strRef>
          </c:tx>
          <c:invertIfNegative val="0"/>
          <c:cat>
            <c:strRef>
              <c:f>Sheet1!$N$29:$N$33</c:f>
              <c:strCache>
                <c:ptCount val="5"/>
                <c:pt idx="0">
                  <c:v>1. Strongly Disagree</c:v>
                </c:pt>
                <c:pt idx="1">
                  <c:v>2. Disagree</c:v>
                </c:pt>
                <c:pt idx="2">
                  <c:v>3. Unsure</c:v>
                </c:pt>
                <c:pt idx="3">
                  <c:v>4. Agree</c:v>
                </c:pt>
                <c:pt idx="4">
                  <c:v>5. Strongly Agree</c:v>
                </c:pt>
              </c:strCache>
            </c:strRef>
          </c:cat>
          <c:val>
            <c:numRef>
              <c:f>Sheet1!$O$29:$O$33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Sheet1!$P$28</c:f>
              <c:strCache>
                <c:ptCount val="1"/>
                <c:pt idx="0">
                  <c:v>21-30</c:v>
                </c:pt>
              </c:strCache>
            </c:strRef>
          </c:tx>
          <c:invertIfNegative val="0"/>
          <c:cat>
            <c:strRef>
              <c:f>Sheet1!$N$29:$N$33</c:f>
              <c:strCache>
                <c:ptCount val="5"/>
                <c:pt idx="0">
                  <c:v>1. Strongly Disagree</c:v>
                </c:pt>
                <c:pt idx="1">
                  <c:v>2. Disagree</c:v>
                </c:pt>
                <c:pt idx="2">
                  <c:v>3. Unsure</c:v>
                </c:pt>
                <c:pt idx="3">
                  <c:v>4. Agree</c:v>
                </c:pt>
                <c:pt idx="4">
                  <c:v>5. Strongly Agree</c:v>
                </c:pt>
              </c:strCache>
            </c:strRef>
          </c:cat>
          <c:val>
            <c:numRef>
              <c:f>Sheet1!$P$29:$P$33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Sheet1!$Q$28</c:f>
              <c:strCache>
                <c:ptCount val="1"/>
                <c:pt idx="0">
                  <c:v>31-40</c:v>
                </c:pt>
              </c:strCache>
            </c:strRef>
          </c:tx>
          <c:invertIfNegative val="0"/>
          <c:cat>
            <c:strRef>
              <c:f>Sheet1!$N$29:$N$33</c:f>
              <c:strCache>
                <c:ptCount val="5"/>
                <c:pt idx="0">
                  <c:v>1. Strongly Disagree</c:v>
                </c:pt>
                <c:pt idx="1">
                  <c:v>2. Disagree</c:v>
                </c:pt>
                <c:pt idx="2">
                  <c:v>3. Unsure</c:v>
                </c:pt>
                <c:pt idx="3">
                  <c:v>4. Agree</c:v>
                </c:pt>
                <c:pt idx="4">
                  <c:v>5. Strongly Agree</c:v>
                </c:pt>
              </c:strCache>
            </c:strRef>
          </c:cat>
          <c:val>
            <c:numRef>
              <c:f>Sheet1!$Q$29:$Q$33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Sheet1!$R$28</c:f>
              <c:strCache>
                <c:ptCount val="1"/>
                <c:pt idx="0">
                  <c:v>41-50</c:v>
                </c:pt>
              </c:strCache>
            </c:strRef>
          </c:tx>
          <c:invertIfNegative val="0"/>
          <c:cat>
            <c:strRef>
              <c:f>Sheet1!$N$29:$N$33</c:f>
              <c:strCache>
                <c:ptCount val="5"/>
                <c:pt idx="0">
                  <c:v>1. Strongly Disagree</c:v>
                </c:pt>
                <c:pt idx="1">
                  <c:v>2. Disagree</c:v>
                </c:pt>
                <c:pt idx="2">
                  <c:v>3. Unsure</c:v>
                </c:pt>
                <c:pt idx="3">
                  <c:v>4. Agree</c:v>
                </c:pt>
                <c:pt idx="4">
                  <c:v>5. Strongly Agree</c:v>
                </c:pt>
              </c:strCache>
            </c:strRef>
          </c:cat>
          <c:val>
            <c:numRef>
              <c:f>Sheet1!$R$29:$R$33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Sheet1!$S$28</c:f>
              <c:strCache>
                <c:ptCount val="1"/>
                <c:pt idx="0">
                  <c:v>51-60</c:v>
                </c:pt>
              </c:strCache>
            </c:strRef>
          </c:tx>
          <c:invertIfNegative val="0"/>
          <c:cat>
            <c:strRef>
              <c:f>Sheet1!$N$29:$N$33</c:f>
              <c:strCache>
                <c:ptCount val="5"/>
                <c:pt idx="0">
                  <c:v>1. Strongly Disagree</c:v>
                </c:pt>
                <c:pt idx="1">
                  <c:v>2. Disagree</c:v>
                </c:pt>
                <c:pt idx="2">
                  <c:v>3. Unsure</c:v>
                </c:pt>
                <c:pt idx="3">
                  <c:v>4. Agree</c:v>
                </c:pt>
                <c:pt idx="4">
                  <c:v>5. Strongly Agree</c:v>
                </c:pt>
              </c:strCache>
            </c:strRef>
          </c:cat>
          <c:val>
            <c:numRef>
              <c:f>Sheet1!$S$29:$S$33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5025024"/>
        <c:axId val="115435776"/>
      </c:barChart>
      <c:catAx>
        <c:axId val="115025024"/>
        <c:scaling>
          <c:orientation val="minMax"/>
        </c:scaling>
        <c:delete val="0"/>
        <c:axPos val="l"/>
        <c:majorTickMark val="out"/>
        <c:minorTickMark val="none"/>
        <c:tickLblPos val="nextTo"/>
        <c:crossAx val="115435776"/>
        <c:crosses val="autoZero"/>
        <c:auto val="1"/>
        <c:lblAlgn val="ctr"/>
        <c:lblOffset val="100"/>
        <c:noMultiLvlLbl val="0"/>
      </c:catAx>
      <c:valAx>
        <c:axId val="1154357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5025024"/>
        <c:crosses val="autoZero"/>
        <c:crossBetween val="between"/>
      </c:valAx>
      <c:spPr>
        <a:solidFill>
          <a:schemeClr val="bg1">
            <a:lumMod val="75000"/>
            <a:lumOff val="25000"/>
          </a:schemeClr>
        </a:solidFill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5FB5-7F32-4E19-B471-9D5CFA502A4D}" type="datetimeFigureOut">
              <a:rPr lang="en-US" smtClean="0"/>
              <a:t>3/6/2011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B03D-C149-4AC5-B110-32A85499EC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5FB5-7F32-4E19-B471-9D5CFA502A4D}" type="datetimeFigureOut">
              <a:rPr lang="en-US" smtClean="0"/>
              <a:t>3/6/2011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B03D-C149-4AC5-B110-32A85499EC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5FB5-7F32-4E19-B471-9D5CFA502A4D}" type="datetimeFigureOut">
              <a:rPr lang="en-US" smtClean="0"/>
              <a:t>3/6/2011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B03D-C149-4AC5-B110-32A85499EC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5FB5-7F32-4E19-B471-9D5CFA502A4D}" type="datetimeFigureOut">
              <a:rPr lang="en-US" smtClean="0"/>
              <a:t>3/6/2011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B03D-C149-4AC5-B110-32A85499EC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5FB5-7F32-4E19-B471-9D5CFA502A4D}" type="datetimeFigureOut">
              <a:rPr lang="en-US" smtClean="0"/>
              <a:t>3/6/2011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725B03D-C149-4AC5-B110-32A85499EC3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5FB5-7F32-4E19-B471-9D5CFA502A4D}" type="datetimeFigureOut">
              <a:rPr lang="en-US" smtClean="0"/>
              <a:t>3/6/2011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B03D-C149-4AC5-B110-32A85499EC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5FB5-7F32-4E19-B471-9D5CFA502A4D}" type="datetimeFigureOut">
              <a:rPr lang="en-US" smtClean="0"/>
              <a:t>3/6/2011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B03D-C149-4AC5-B110-32A85499EC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5FB5-7F32-4E19-B471-9D5CFA502A4D}" type="datetimeFigureOut">
              <a:rPr lang="en-US" smtClean="0"/>
              <a:t>3/6/2011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B03D-C149-4AC5-B110-32A85499EC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5FB5-7F32-4E19-B471-9D5CFA502A4D}" type="datetimeFigureOut">
              <a:rPr lang="en-US" smtClean="0"/>
              <a:t>3/6/2011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B03D-C149-4AC5-B110-32A85499EC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5FB5-7F32-4E19-B471-9D5CFA502A4D}" type="datetimeFigureOut">
              <a:rPr lang="en-US" smtClean="0"/>
              <a:t>3/6/2011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B03D-C149-4AC5-B110-32A85499EC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5FB5-7F32-4E19-B471-9D5CFA502A4D}" type="datetimeFigureOut">
              <a:rPr lang="en-US" smtClean="0"/>
              <a:t>3/6/2011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5B03D-C149-4AC5-B110-32A85499EC3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D55FB5-7F32-4E19-B471-9D5CFA502A4D}" type="datetimeFigureOut">
              <a:rPr lang="en-US" smtClean="0"/>
              <a:t>3/6/2011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25B03D-C149-4AC5-B110-32A85499EC3C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Networks and Mobile Use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the Generations Think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94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Hypothesis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Older people believe that today’s youth are too dependent on social media such as cell phones and social networking. Young people believe it is just another source of communication. 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66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Q1: The Age Range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757419"/>
              </p:ext>
            </p:extLst>
          </p:nvPr>
        </p:nvGraphicFramePr>
        <p:xfrm>
          <a:off x="1219200" y="1295400"/>
          <a:ext cx="7086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640601"/>
            <a:ext cx="2591714" cy="221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3307" y="4724400"/>
            <a:ext cx="1447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10-20=5 People</a:t>
            </a:r>
          </a:p>
          <a:p>
            <a:r>
              <a:rPr lang="en-US" sz="1400" dirty="0" smtClean="0"/>
              <a:t>21-30=5 People</a:t>
            </a:r>
          </a:p>
          <a:p>
            <a:r>
              <a:rPr lang="en-US" sz="1400" dirty="0" smtClean="0"/>
              <a:t>31-40=2 People</a:t>
            </a:r>
          </a:p>
          <a:p>
            <a:r>
              <a:rPr lang="en-US" sz="1400" dirty="0" smtClean="0"/>
              <a:t>41-50=2 People</a:t>
            </a:r>
          </a:p>
          <a:p>
            <a:r>
              <a:rPr lang="en-US" sz="1400" dirty="0" smtClean="0"/>
              <a:t>51-60=6 People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550" y="4363602"/>
            <a:ext cx="2560499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Who I interviewed</a:t>
            </a:r>
            <a:endParaRPr lang="en-US" sz="1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141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Q2: Do you use your cell phone as your primary source of communication?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662962"/>
              </p:ext>
            </p:extLst>
          </p:nvPr>
        </p:nvGraphicFramePr>
        <p:xfrm>
          <a:off x="838200" y="2057400"/>
          <a:ext cx="75438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 descr="C:\Users\Cynthia\AppData\Local\Microsoft\Windows\Temporary Internet Files\Content.IE5\14TXQRUA\MC90043979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6" y="5257800"/>
            <a:ext cx="1483407" cy="148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ynthia\AppData\Local\Microsoft\Windows\Temporary Internet Files\Content.IE5\PZEHZRWF\MC900439837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45807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25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Q3: Do you think people spend to much time on their cell phones, either through texting, talking or internet?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366633"/>
              </p:ext>
            </p:extLst>
          </p:nvPr>
        </p:nvGraphicFramePr>
        <p:xfrm>
          <a:off x="1371600" y="1676400"/>
          <a:ext cx="7162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4" name="Picture 2" descr="C:\Users\Cynthia\AppData\Local\Microsoft\Windows\Temporary Internet Files\Content.IE5\EAD19KNP\MC90043473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92" y="5562600"/>
            <a:ext cx="1142857" cy="11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3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Q4: Do you belong to a social network such as Facebook, Twitter or MySpace?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099258"/>
              </p:ext>
            </p:extLst>
          </p:nvPr>
        </p:nvGraphicFramePr>
        <p:xfrm>
          <a:off x="1447800" y="1828800"/>
          <a:ext cx="6324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055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Q5: Do you access social networks at work or school?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779865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048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127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Social Networks and Mobile Use </vt:lpstr>
      <vt:lpstr>The Hypothesis </vt:lpstr>
      <vt:lpstr>Q1: The Age Range</vt:lpstr>
      <vt:lpstr>Q2: Do you use your cell phone as your primary source of communication?</vt:lpstr>
      <vt:lpstr>Q3: Do you think people spend to much time on their cell phones, either through texting, talking or internet?</vt:lpstr>
      <vt:lpstr>Q4: Do you belong to a social network such as Facebook, Twitter or MySpace?</vt:lpstr>
      <vt:lpstr>Q5: Do you access social networks at work or school?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Networks and Mobile Use</dc:title>
  <dc:creator>Cynthia</dc:creator>
  <cp:lastModifiedBy>Cynthia</cp:lastModifiedBy>
  <cp:revision>5</cp:revision>
  <dcterms:created xsi:type="dcterms:W3CDTF">2011-03-06T21:05:35Z</dcterms:created>
  <dcterms:modified xsi:type="dcterms:W3CDTF">2011-03-06T21:30:02Z</dcterms:modified>
</cp:coreProperties>
</file>